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33" r:id="rId2"/>
    <p:sldId id="256" r:id="rId3"/>
    <p:sldId id="257" r:id="rId4"/>
    <p:sldId id="334" r:id="rId5"/>
    <p:sldId id="335" r:id="rId6"/>
    <p:sldId id="336" r:id="rId7"/>
    <p:sldId id="338" r:id="rId8"/>
    <p:sldId id="337" r:id="rId9"/>
    <p:sldId id="258" r:id="rId10"/>
    <p:sldId id="339" r:id="rId11"/>
    <p:sldId id="259" r:id="rId12"/>
    <p:sldId id="261" r:id="rId13"/>
    <p:sldId id="268" r:id="rId14"/>
    <p:sldId id="269" r:id="rId15"/>
    <p:sldId id="272" r:id="rId16"/>
    <p:sldId id="273" r:id="rId17"/>
    <p:sldId id="270" r:id="rId18"/>
    <p:sldId id="271" r:id="rId19"/>
    <p:sldId id="260" r:id="rId20"/>
    <p:sldId id="274" r:id="rId21"/>
    <p:sldId id="275" r:id="rId22"/>
    <p:sldId id="276" r:id="rId23"/>
    <p:sldId id="277" r:id="rId24"/>
    <p:sldId id="278" r:id="rId25"/>
    <p:sldId id="279" r:id="rId26"/>
    <p:sldId id="280" r:id="rId27"/>
    <p:sldId id="281" r:id="rId28"/>
    <p:sldId id="292" r:id="rId29"/>
    <p:sldId id="262" r:id="rId30"/>
    <p:sldId id="263" r:id="rId31"/>
    <p:sldId id="264" r:id="rId32"/>
    <p:sldId id="282" r:id="rId33"/>
    <p:sldId id="283" r:id="rId34"/>
    <p:sldId id="284" r:id="rId35"/>
    <p:sldId id="285" r:id="rId36"/>
    <p:sldId id="286" r:id="rId37"/>
    <p:sldId id="287" r:id="rId38"/>
    <p:sldId id="288" r:id="rId39"/>
    <p:sldId id="289" r:id="rId40"/>
    <p:sldId id="290" r:id="rId41"/>
    <p:sldId id="291" r:id="rId42"/>
    <p:sldId id="293" r:id="rId43"/>
    <p:sldId id="294" r:id="rId44"/>
    <p:sldId id="298" r:id="rId45"/>
    <p:sldId id="295" r:id="rId46"/>
    <p:sldId id="296" r:id="rId47"/>
    <p:sldId id="297" r:id="rId48"/>
    <p:sldId id="299" r:id="rId49"/>
    <p:sldId id="300" r:id="rId50"/>
    <p:sldId id="265"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21" r:id="rId64"/>
    <p:sldId id="313" r:id="rId65"/>
    <p:sldId id="314" r:id="rId66"/>
    <p:sldId id="318" r:id="rId67"/>
    <p:sldId id="319" r:id="rId68"/>
    <p:sldId id="320" r:id="rId69"/>
    <p:sldId id="322" r:id="rId70"/>
    <p:sldId id="323" r:id="rId71"/>
    <p:sldId id="324" r:id="rId72"/>
    <p:sldId id="325" r:id="rId73"/>
    <p:sldId id="326" r:id="rId74"/>
    <p:sldId id="315" r:id="rId75"/>
    <p:sldId id="316" r:id="rId76"/>
    <p:sldId id="267" r:id="rId77"/>
    <p:sldId id="327" r:id="rId78"/>
    <p:sldId id="328" r:id="rId79"/>
    <p:sldId id="329" r:id="rId80"/>
    <p:sldId id="330" r:id="rId81"/>
    <p:sldId id="331" r:id="rId82"/>
    <p:sldId id="332" r:id="rId83"/>
    <p:sldId id="34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333"/>
            <p14:sldId id="256"/>
            <p14:sldId id="257"/>
            <p14:sldId id="334"/>
            <p14:sldId id="335"/>
            <p14:sldId id="336"/>
            <p14:sldId id="338"/>
            <p14:sldId id="337"/>
            <p14:sldId id="258"/>
            <p14:sldId id="339"/>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01"/>
            <p14:sldId id="302"/>
            <p14:sldId id="303"/>
            <p14:sldId id="304"/>
            <p14:sldId id="305"/>
            <p14:sldId id="306"/>
            <p14:sldId id="307"/>
            <p14:sldId id="308"/>
            <p14:sldId id="309"/>
            <p14:sldId id="310"/>
            <p14:sldId id="311"/>
            <p14:sldId id="312"/>
            <p14:sldId id="321"/>
            <p14:sldId id="313"/>
            <p14:sldId id="314"/>
            <p14:sldId id="318"/>
            <p14:sldId id="319"/>
            <p14:sldId id="320"/>
            <p14:sldId id="322"/>
            <p14:sldId id="323"/>
            <p14:sldId id="324"/>
            <p14:sldId id="325"/>
            <p14:sldId id="326"/>
            <p14:sldId id="315"/>
            <p14:sldId id="316"/>
            <p14:sldId id="267"/>
            <p14:sldId id="327"/>
            <p14:sldId id="328"/>
            <p14:sldId id="329"/>
            <p14:sldId id="330"/>
            <p14:sldId id="331"/>
            <p14:sldId id="332"/>
            <p14:sldId id="3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62" autoAdjust="0"/>
    <p:restoredTop sz="97384" autoAdjust="0"/>
  </p:normalViewPr>
  <p:slideViewPr>
    <p:cSldViewPr snapToGrid="0">
      <p:cViewPr varScale="1">
        <p:scale>
          <a:sx n="110" d="100"/>
          <a:sy n="110" d="100"/>
        </p:scale>
        <p:origin x="495" y="63"/>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21</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25</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26</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27</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29</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30</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31</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50</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76</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77</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12</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13</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14</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339943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274432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il' Abner - Kickapoo Juice">
            <a:hlinkClick r:id="" action="ppaction://media"/>
            <a:extLst>
              <a:ext uri="{FF2B5EF4-FFF2-40B4-BE49-F238E27FC236}">
                <a16:creationId xmlns:a16="http://schemas.microsoft.com/office/drawing/2014/main" id="{C4D74594-F850-4CCC-A00B-3EDD4038D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857500"/>
            <a:ext cx="1524000" cy="1143000"/>
          </a:xfrm>
          <a:prstGeom prst="rect">
            <a:avLst/>
          </a:prstGeom>
        </p:spPr>
      </p:pic>
    </p:spTree>
    <p:extLst>
      <p:ext uri="{BB962C8B-B14F-4D97-AF65-F5344CB8AC3E}">
        <p14:creationId xmlns:p14="http://schemas.microsoft.com/office/powerpoint/2010/main" val="27185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25EC-E2BF-405A-9EC9-C272B390DFCF}"/>
              </a:ext>
            </a:extLst>
          </p:cNvPr>
          <p:cNvSpPr>
            <a:spLocks noGrp="1"/>
          </p:cNvSpPr>
          <p:nvPr>
            <p:ph type="title"/>
          </p:nvPr>
        </p:nvSpPr>
        <p:spPr/>
        <p:txBody>
          <a:bodyPr/>
          <a:lstStyle/>
          <a:p>
            <a:r>
              <a:rPr lang="en-US" dirty="0"/>
              <a:t>One More Thing</a:t>
            </a:r>
          </a:p>
        </p:txBody>
      </p:sp>
      <p:sp>
        <p:nvSpPr>
          <p:cNvPr id="3" name="Content Placeholder 2">
            <a:extLst>
              <a:ext uri="{FF2B5EF4-FFF2-40B4-BE49-F238E27FC236}">
                <a16:creationId xmlns:a16="http://schemas.microsoft.com/office/drawing/2014/main" id="{85C553C9-4CEA-4015-A002-4FC17B4F317D}"/>
              </a:ext>
            </a:extLst>
          </p:cNvPr>
          <p:cNvSpPr>
            <a:spLocks noGrp="1"/>
          </p:cNvSpPr>
          <p:nvPr>
            <p:ph idx="1"/>
          </p:nvPr>
        </p:nvSpPr>
        <p:spPr/>
        <p:txBody>
          <a:bodyPr/>
          <a:lstStyle/>
          <a:p>
            <a:r>
              <a:rPr lang="en-US" dirty="0"/>
              <a:t>Nothing original, here.</a:t>
            </a:r>
          </a:p>
          <a:p>
            <a:r>
              <a:rPr lang="en-US" dirty="0"/>
              <a:t>You can find all this information online and in published books.</a:t>
            </a:r>
          </a:p>
          <a:p>
            <a:r>
              <a:rPr lang="en-US" dirty="0"/>
              <a:t>Book references are at the end.</a:t>
            </a:r>
          </a:p>
        </p:txBody>
      </p:sp>
    </p:spTree>
    <p:extLst>
      <p:ext uri="{BB962C8B-B14F-4D97-AF65-F5344CB8AC3E}">
        <p14:creationId xmlns:p14="http://schemas.microsoft.com/office/powerpoint/2010/main" val="1261254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sp>
        <p:nvSpPr>
          <p:cNvPr id="1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lnSpcReduction="10000"/>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7012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sp>
        <p:nvSpPr>
          <p:cNvPr id="74" name="Freeform: Shape 7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sp>
        <p:nvSpPr>
          <p:cNvPr id="140" name="Freeform: Shape 13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lnSpcReduction="1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spTree>
    <p:extLst>
      <p:ext uri="{BB962C8B-B14F-4D97-AF65-F5344CB8AC3E}">
        <p14:creationId xmlns:p14="http://schemas.microsoft.com/office/powerpoint/2010/main" val="376267239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7575" y="1825625"/>
            <a:ext cx="7816850" cy="4351338"/>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C1A0-2AC7-42BB-9F39-A5D03F704DD8}"/>
              </a:ext>
            </a:extLst>
          </p:cNvPr>
          <p:cNvSpPr>
            <a:spLocks noGrp="1"/>
          </p:cNvSpPr>
          <p:nvPr>
            <p:ph type="title"/>
          </p:nvPr>
        </p:nvSpPr>
        <p:spPr>
          <a:xfrm>
            <a:off x="838200" y="365125"/>
            <a:ext cx="10515600" cy="1325563"/>
          </a:xfrm>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F0DE4D3F-4C97-47BE-8DD8-1E6D510AE067}"/>
              </a:ext>
            </a:extLst>
          </p:cNvPr>
          <p:cNvSpPr>
            <a:spLocks noGrp="1"/>
          </p:cNvSpPr>
          <p:nvPr>
            <p:ph idx="1"/>
          </p:nvPr>
        </p:nvSpPr>
        <p:spPr>
          <a:xfrm>
            <a:off x="838200" y="1825625"/>
            <a:ext cx="10515600" cy="4351338"/>
          </a:xfrm>
        </p:spPr>
        <p:txBody>
          <a:bodyPr/>
          <a:lstStyle/>
          <a:p>
            <a:r>
              <a:rPr lang="en-US" dirty="0"/>
              <a:t>Coding for a living since 1993.</a:t>
            </a:r>
          </a:p>
          <a:p>
            <a:r>
              <a:rPr lang="en-US" dirty="0"/>
              <a:t>Can bicycle downhill with unflagging speed.</a:t>
            </a:r>
          </a:p>
          <a:p>
            <a:r>
              <a:rPr lang="en-US" dirty="0"/>
              <a:t>Agile since before “Agile” was a thing.</a:t>
            </a:r>
          </a:p>
          <a:p>
            <a:r>
              <a:rPr lang="en-US" dirty="0"/>
              <a:t>Embracing change since 1999.</a:t>
            </a:r>
          </a:p>
          <a:p>
            <a:r>
              <a:rPr lang="en-US" dirty="0"/>
              <a:t>Extreme Programming All the Way, Baby!</a:t>
            </a:r>
            <a:br>
              <a:rPr lang="en-US" dirty="0"/>
            </a:br>
            <a:endParaRPr lang="en-US" dirty="0"/>
          </a:p>
        </p:txBody>
      </p:sp>
      <p:pic>
        <p:nvPicPr>
          <p:cNvPr id="1026" name="Picture 2" descr="https://images-na.ssl-images-amazon.com/images/I/416Y8MS65TL._SX377_BO1,204,203,200_.jpg">
            <a:extLst>
              <a:ext uri="{FF2B5EF4-FFF2-40B4-BE49-F238E27FC236}">
                <a16:creationId xmlns:a16="http://schemas.microsoft.com/office/drawing/2014/main" id="{67750828-A35E-43FF-97B8-0A666F83E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7952" y="1861050"/>
            <a:ext cx="3422583" cy="42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3044821468"/>
              </p:ext>
            </p:extLst>
          </p:nvPr>
        </p:nvGraphicFramePr>
        <p:xfrm>
          <a:off x="838200" y="1825625"/>
          <a:ext cx="10515600" cy="399880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923372827"/>
                    </a:ext>
                  </a:extLst>
                </a:gridCol>
                <a:gridCol w="2628900">
                  <a:extLst>
                    <a:ext uri="{9D8B030D-6E8A-4147-A177-3AD203B41FA5}">
                      <a16:colId xmlns:a16="http://schemas.microsoft.com/office/drawing/2014/main" val="3052487305"/>
                    </a:ext>
                  </a:extLst>
                </a:gridCol>
                <a:gridCol w="2628900">
                  <a:extLst>
                    <a:ext uri="{9D8B030D-6E8A-4147-A177-3AD203B41FA5}">
                      <a16:colId xmlns:a16="http://schemas.microsoft.com/office/drawing/2014/main" val="3383599979"/>
                    </a:ext>
                  </a:extLst>
                </a:gridCol>
                <a:gridCol w="2628900">
                  <a:extLst>
                    <a:ext uri="{9D8B030D-6E8A-4147-A177-3AD203B41FA5}">
                      <a16:colId xmlns:a16="http://schemas.microsoft.com/office/drawing/2014/main" val="1798084436"/>
                    </a:ext>
                  </a:extLst>
                </a:gridCol>
              </a:tblGrid>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75000"/>
                        <a:lumOff val="25000"/>
                      </a:schemeClr>
                    </a:solidFill>
                  </a:tcPr>
                </a:tc>
                <a:tc gridSpan="2">
                  <a:txBody>
                    <a:bodyPr/>
                    <a:lstStyle/>
                    <a:p>
                      <a:pPr algn="ctr"/>
                      <a:r>
                        <a:rPr lang="en-US" sz="2800" dirty="0"/>
                        <a:t>Solves Immediate Problems?</a:t>
                      </a:r>
                    </a:p>
                  </a:txBody>
                  <a:tcPr anchor="ctr"/>
                </a:tc>
                <a:tc hMerge="1">
                  <a:txBody>
                    <a:bodyPr/>
                    <a:lstStyle/>
                    <a:p>
                      <a:endParaRPr lang="en-US" dirty="0"/>
                    </a:p>
                  </a:txBody>
                  <a:tcPr/>
                </a:tc>
                <a:extLst>
                  <a:ext uri="{0D108BD9-81ED-4DB2-BD59-A6C34878D82A}">
                    <a16:rowId xmlns:a16="http://schemas.microsoft.com/office/drawing/2014/main" val="651301207"/>
                  </a:ext>
                </a:extLst>
              </a:tr>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50000"/>
                        <a:lumOff val="50000"/>
                      </a:schemeClr>
                    </a:solidFill>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800" b="1" dirty="0"/>
                        <a:t>Yes</a:t>
                      </a:r>
                    </a:p>
                  </a:txBody>
                  <a:tcPr anchor="ctr">
                    <a:solidFill>
                      <a:schemeClr val="tx1">
                        <a:lumMod val="50000"/>
                        <a:lumOff val="50000"/>
                      </a:schemeClr>
                    </a:solidFill>
                  </a:tcPr>
                </a:tc>
                <a:extLst>
                  <a:ext uri="{0D108BD9-81ED-4DB2-BD59-A6C34878D82A}">
                    <a16:rowId xmlns:a16="http://schemas.microsoft.com/office/drawing/2014/main" val="1090617295"/>
                  </a:ext>
                </a:extLst>
              </a:tr>
              <a:tr h="1460431">
                <a:tc rowSpan="2">
                  <a:txBody>
                    <a:bodyPr/>
                    <a:lstStyle/>
                    <a:p>
                      <a:pPr algn="ctr"/>
                      <a:r>
                        <a:rPr lang="en-US" sz="3200" b="1" dirty="0">
                          <a:solidFill>
                            <a:schemeClr val="bg1"/>
                          </a:solidFill>
                        </a:rPr>
                        <a:t>Increases Fundamental Knowledge?</a:t>
                      </a:r>
                    </a:p>
                  </a:txBody>
                  <a:tcPr anchor="ctr">
                    <a:solidFill>
                      <a:schemeClr val="tx1"/>
                    </a:solidFill>
                  </a:tcPr>
                </a:tc>
                <a:tc>
                  <a:txBody>
                    <a:bodyPr/>
                    <a:lstStyle/>
                    <a:p>
                      <a:pPr algn="ctr"/>
                      <a:r>
                        <a:rPr lang="en-US" sz="2800" b="1" dirty="0"/>
                        <a:t>Yes</a:t>
                      </a:r>
                    </a:p>
                  </a:txBody>
                  <a:tcPr anchor="ctr">
                    <a:solidFill>
                      <a:schemeClr val="tx1">
                        <a:lumMod val="50000"/>
                        <a:lumOff val="50000"/>
                      </a:schemeClr>
                    </a:solidFill>
                  </a:tcPr>
                </a:tc>
                <a:tc>
                  <a:txBody>
                    <a:bodyPr/>
                    <a:lstStyle/>
                    <a:p>
                      <a:pPr algn="ctr"/>
                      <a:r>
                        <a:rPr lang="en-US" sz="2400" b="1" dirty="0"/>
                        <a:t>Purse Basic Research</a:t>
                      </a:r>
                    </a:p>
                  </a:txBody>
                  <a:tcPr anchor="ctr">
                    <a:solidFill>
                      <a:schemeClr val="accent4">
                        <a:lumMod val="40000"/>
                        <a:lumOff val="60000"/>
                      </a:schemeClr>
                    </a:solidFill>
                  </a:tcPr>
                </a:tc>
                <a:tc>
                  <a:txBody>
                    <a:bodyPr/>
                    <a:lstStyle/>
                    <a:p>
                      <a:pPr algn="ctr"/>
                      <a:r>
                        <a:rPr lang="en-US" sz="2400" b="1" dirty="0"/>
                        <a:t>Use-inspired basic research</a:t>
                      </a:r>
                    </a:p>
                  </a:txBody>
                  <a:tcPr anchor="ctr">
                    <a:solidFill>
                      <a:schemeClr val="accent6">
                        <a:lumMod val="40000"/>
                        <a:lumOff val="60000"/>
                      </a:schemeClr>
                    </a:solidFill>
                  </a:tcPr>
                </a:tc>
                <a:extLst>
                  <a:ext uri="{0D108BD9-81ED-4DB2-BD59-A6C34878D82A}">
                    <a16:rowId xmlns:a16="http://schemas.microsoft.com/office/drawing/2014/main" val="3890742324"/>
                  </a:ext>
                </a:extLst>
              </a:tr>
              <a:tr h="846123">
                <a:tc vMerge="1">
                  <a:txBody>
                    <a:bodyPr/>
                    <a:lstStyle/>
                    <a:p>
                      <a:endParaRPr lang="en-US" dirty="0"/>
                    </a:p>
                  </a:txBody>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anchor="ctr">
                    <a:solidFill>
                      <a:schemeClr val="accent2">
                        <a:lumMod val="40000"/>
                        <a:lumOff val="60000"/>
                      </a:schemeClr>
                    </a:solidFill>
                  </a:tcPr>
                </a:tc>
                <a:tc>
                  <a:txBody>
                    <a:bodyPr/>
                    <a:lstStyle/>
                    <a:p>
                      <a:pPr algn="ctr"/>
                      <a:r>
                        <a:rPr lang="en-US" sz="2400" b="1" dirty="0"/>
                        <a:t>Pure applied research</a:t>
                      </a:r>
                    </a:p>
                  </a:txBody>
                  <a:tcPr anchor="ctr">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lnSpcReduction="10000"/>
          </a:bodyPr>
          <a:lstStyle/>
          <a:p>
            <a:r>
              <a:rPr lang="en-US" dirty="0"/>
              <a:t>Focused on individuals and interactions.</a:t>
            </a:r>
          </a:p>
          <a:p>
            <a:r>
              <a:rPr lang="en-US" dirty="0"/>
              <a:t>Focused on a working, practical, result.</a:t>
            </a:r>
          </a:p>
          <a:p>
            <a:r>
              <a:rPr lang="en-US" dirty="0"/>
              <a:t>Focused on collaboration.</a:t>
            </a:r>
          </a:p>
          <a:p>
            <a:r>
              <a:rPr lang="en-US" dirty="0"/>
              <a:t>Build projects around well-supported, motivated </a:t>
            </a:r>
            <a:r>
              <a:rPr lang="en-US" dirty="0" err="1"/>
              <a:t>induvials</a:t>
            </a:r>
            <a:r>
              <a:rPr lang="en-US" dirty="0"/>
              <a:t>.</a:t>
            </a:r>
          </a:p>
          <a:p>
            <a:r>
              <a:rPr lang="en-US" dirty="0"/>
              <a:t>Focused on face-to-face conversations.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Focus on effectiveness at </a:t>
            </a:r>
            <a:r>
              <a:rPr lang="en-US"/>
              <a:t>regular intervals.</a:t>
            </a:r>
            <a:endParaRPr lang="en-US" dirty="0"/>
          </a:p>
        </p:txBody>
      </p:sp>
    </p:spTree>
    <p:extLst>
      <p:ext uri="{BB962C8B-B14F-4D97-AF65-F5344CB8AC3E}">
        <p14:creationId xmlns:p14="http://schemas.microsoft.com/office/powerpoint/2010/main" val="817034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35E1-D8E7-4E76-BD08-BB3D4A4D999E}"/>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654B6EC8-2D35-4C9A-8D9B-E829A9A625BF}"/>
              </a:ext>
            </a:extLst>
          </p:cNvPr>
          <p:cNvSpPr>
            <a:spLocks noGrp="1"/>
          </p:cNvSpPr>
          <p:nvPr>
            <p:ph idx="1"/>
          </p:nvPr>
        </p:nvSpPr>
        <p:spPr/>
        <p:txBody>
          <a:bodyPr/>
          <a:lstStyle/>
          <a:p>
            <a:r>
              <a:rPr lang="en-US" dirty="0"/>
              <a:t>I only pair program with </a:t>
            </a:r>
            <a:r>
              <a:rPr lang="en-US" dirty="0" err="1"/>
              <a:t>Rastafarans</a:t>
            </a:r>
            <a:r>
              <a:rPr lang="en-US" dirty="0"/>
              <a:t> who can touch type.</a:t>
            </a:r>
          </a:p>
          <a:p>
            <a:r>
              <a:rPr lang="en-US" dirty="0"/>
              <a:t>You thought I was kidding.  That’s cute:</a:t>
            </a:r>
            <a:br>
              <a:rPr lang="en-US" dirty="0"/>
            </a:br>
            <a:endParaRPr lang="en-US" dirty="0"/>
          </a:p>
        </p:txBody>
      </p:sp>
      <p:pic>
        <p:nvPicPr>
          <p:cNvPr id="6" name="Picture 5" descr="A close up of a computer&#10;&#10;Description automatically generated">
            <a:extLst>
              <a:ext uri="{FF2B5EF4-FFF2-40B4-BE49-F238E27FC236}">
                <a16:creationId xmlns:a16="http://schemas.microsoft.com/office/drawing/2014/main" id="{A0594A56-73FF-420B-8D91-48624DC2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13" y="2749453"/>
            <a:ext cx="4749929" cy="3562447"/>
          </a:xfrm>
          <a:prstGeom prst="rect">
            <a:avLst/>
          </a:prstGeom>
        </p:spPr>
      </p:pic>
    </p:spTree>
    <p:extLst>
      <p:ext uri="{BB962C8B-B14F-4D97-AF65-F5344CB8AC3E}">
        <p14:creationId xmlns:p14="http://schemas.microsoft.com/office/powerpoint/2010/main" val="13527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 (OTUB)</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 (</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B92F-4EEB-4F54-966E-901D3B89E7C7}"/>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EF4F6357-AA18-47D0-8349-CD45E6749B94}"/>
              </a:ext>
            </a:extLst>
          </p:cNvPr>
          <p:cNvSpPr>
            <a:spLocks noGrp="1"/>
          </p:cNvSpPr>
          <p:nvPr>
            <p:ph idx="1"/>
          </p:nvPr>
        </p:nvSpPr>
        <p:spPr/>
        <p:txBody>
          <a:bodyPr/>
          <a:lstStyle/>
          <a:p>
            <a:r>
              <a:rPr lang="en-US" dirty="0"/>
              <a:t>OK, I lied.  I have a keyboard for mortals, too.</a:t>
            </a:r>
          </a:p>
          <a:p>
            <a:endParaRPr lang="en-US" dirty="0"/>
          </a:p>
        </p:txBody>
      </p:sp>
      <p:pic>
        <p:nvPicPr>
          <p:cNvPr id="5" name="Picture 4" descr="A computer&#10;&#10;Description automatically generated">
            <a:extLst>
              <a:ext uri="{FF2B5EF4-FFF2-40B4-BE49-F238E27FC236}">
                <a16:creationId xmlns:a16="http://schemas.microsoft.com/office/drawing/2014/main" id="{4C5A6022-B758-489C-B72D-4E86F98EB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83613" y="2317782"/>
            <a:ext cx="5325491" cy="3994118"/>
          </a:xfrm>
          <a:prstGeom prst="rect">
            <a:avLst/>
          </a:prstGeom>
        </p:spPr>
      </p:pic>
    </p:spTree>
    <p:extLst>
      <p:ext uri="{BB962C8B-B14F-4D97-AF65-F5344CB8AC3E}">
        <p14:creationId xmlns:p14="http://schemas.microsoft.com/office/powerpoint/2010/main" val="893238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United States’ first jet fighter.</a:t>
            </a:r>
          </a:p>
          <a:p>
            <a:r>
              <a:rPr lang="en-US" dirty="0"/>
              <a:t>Letter of intent signed on June 8, 1943</a:t>
            </a:r>
          </a:p>
          <a:p>
            <a:r>
              <a:rPr lang="en-US" dirty="0"/>
              <a:t>Kelly Johnson had 180 days to deliver</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Kelly 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r>
              <a:rPr lang="en-US" dirty="0"/>
              <a:t>No Engineers</a:t>
            </a:r>
          </a:p>
          <a:p>
            <a:r>
              <a:rPr lang="en-US" dirty="0"/>
              <a:t>Stole them from other projects</a:t>
            </a:r>
          </a:p>
          <a:p>
            <a:r>
              <a:rPr lang="en-US" dirty="0"/>
              <a:t>No time for a bunch of red tape</a:t>
            </a:r>
          </a:p>
          <a:p>
            <a:r>
              <a:rPr lang="en-US" dirty="0"/>
              <a:t>Operated independently from the main plant</a:t>
            </a:r>
          </a:p>
          <a:p>
            <a:r>
              <a:rPr lang="en-US" dirty="0"/>
              <a:t>This was the first “Skunk Works”</a:t>
            </a:r>
          </a:p>
          <a:p>
            <a:r>
              <a:rPr lang="en-US" dirty="0"/>
              <a:t>No one not on project allowed to wander in and out</a:t>
            </a:r>
          </a:p>
          <a:p>
            <a:pPr marL="0" indent="0">
              <a:buNone/>
            </a:pPr>
            <a:endParaRPr lang="en-US" dirty="0"/>
          </a:p>
        </p:txBody>
      </p:sp>
    </p:spTree>
    <p:extLst>
      <p:ext uri="{BB962C8B-B14F-4D97-AF65-F5344CB8AC3E}">
        <p14:creationId xmlns:p14="http://schemas.microsoft.com/office/powerpoint/2010/main" val="2951363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“’Lil Abner” and the hairy Indian’s brew named “Kickapoo Joy Juice.”</a:t>
            </a:r>
          </a:p>
          <a:p>
            <a:r>
              <a:rPr lang="en-US" dirty="0"/>
              <a:t>Ingredients:  Old shoes, skunks, and other unlikely materials.</a:t>
            </a:r>
          </a:p>
        </p:txBody>
      </p:sp>
    </p:spTree>
    <p:extLst>
      <p:ext uri="{BB962C8B-B14F-4D97-AF65-F5344CB8AC3E}">
        <p14:creationId xmlns:p14="http://schemas.microsoft.com/office/powerpoint/2010/main" val="284927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9D6C-0798-4147-AB7D-54C9AD6FEB3E}"/>
              </a:ext>
            </a:extLst>
          </p:cNvPr>
          <p:cNvSpPr>
            <a:spLocks noGrp="1"/>
          </p:cNvSpPr>
          <p:nvPr>
            <p:ph type="title"/>
          </p:nvPr>
        </p:nvSpPr>
        <p:spPr>
          <a:xfrm>
            <a:off x="838200" y="365125"/>
            <a:ext cx="10515600" cy="1325563"/>
          </a:xfrm>
        </p:spPr>
        <p:txBody>
          <a:bodyPr/>
          <a:lstStyle/>
          <a:p>
            <a:r>
              <a:rPr lang="en-US"/>
              <a:t>I Learned to Code From Compute’s Gazette</a:t>
            </a:r>
            <a:endParaRPr lang="en-US" dirty="0"/>
          </a:p>
        </p:txBody>
      </p:sp>
      <p:pic>
        <p:nvPicPr>
          <p:cNvPr id="4" name="Content Placeholder 3">
            <a:extLst>
              <a:ext uri="{FF2B5EF4-FFF2-40B4-BE49-F238E27FC236}">
                <a16:creationId xmlns:a16="http://schemas.microsoft.com/office/drawing/2014/main" id="{70CCCDA1-E9EE-4939-91F4-4CAE9B5FC752}"/>
              </a:ext>
            </a:extLst>
          </p:cNvPr>
          <p:cNvPicPr>
            <a:picLocks noGrp="1" noChangeAspect="1"/>
          </p:cNvPicPr>
          <p:nvPr>
            <p:ph idx="1"/>
          </p:nvPr>
        </p:nvPicPr>
        <p:blipFill>
          <a:blip r:embed="rId2"/>
          <a:stretch>
            <a:fillRect/>
          </a:stretch>
        </p:blipFill>
        <p:spPr>
          <a:xfrm>
            <a:off x="2945163" y="1825625"/>
            <a:ext cx="6301674" cy="4351338"/>
          </a:xfrm>
          <a:prstGeom prst="rect">
            <a:avLst/>
          </a:prstGeom>
        </p:spPr>
      </p:pic>
    </p:spTree>
    <p:extLst>
      <p:ext uri="{BB962C8B-B14F-4D97-AF65-F5344CB8AC3E}">
        <p14:creationId xmlns:p14="http://schemas.microsoft.com/office/powerpoint/2010/main" val="1313774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r>
              <a:rPr lang="en-US" dirty="0"/>
              <a:t>Engine expert arrested for jaywalking on arrival</a:t>
            </a:r>
          </a:p>
          <a:p>
            <a:r>
              <a:rPr lang="en-US" dirty="0"/>
              <a:t>AND super-duper secret engine just sitting around in a crate</a:t>
            </a:r>
          </a:p>
          <a:p>
            <a:r>
              <a:rPr lang="en-US" dirty="0"/>
              <a:t>Call the Air Corps to negotiate his release</a:t>
            </a:r>
          </a:p>
          <a:p>
            <a:endParaRPr lang="en-US" dirty="0"/>
          </a:p>
        </p:txBody>
      </p:sp>
    </p:spTree>
    <p:extLst>
      <p:ext uri="{BB962C8B-B14F-4D97-AF65-F5344CB8AC3E}">
        <p14:creationId xmlns:p14="http://schemas.microsoft.com/office/powerpoint/2010/main" val="3674778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Second prototype, again all-new, finished 132 days later</a:t>
            </a:r>
          </a:p>
          <a:p>
            <a:r>
              <a:rPr lang="en-US" dirty="0"/>
              <a:t>Bigger engine, 80% bigger plane</a:t>
            </a:r>
          </a:p>
          <a:p>
            <a:r>
              <a:rPr lang="en-US" dirty="0"/>
              <a:t>Armed</a:t>
            </a:r>
          </a:p>
          <a:p>
            <a:r>
              <a:rPr lang="en-US" dirty="0"/>
              <a:t>80 MPH faster</a:t>
            </a:r>
          </a:p>
          <a:p>
            <a:r>
              <a:rPr lang="en-US" dirty="0"/>
              <a:t>Forerunner of the F-80, T-33 trainer, and F-94</a:t>
            </a:r>
          </a:p>
          <a:p>
            <a:r>
              <a:rPr lang="en-US" dirty="0"/>
              <a:t>More than 6,000 built</a:t>
            </a:r>
          </a:p>
          <a:p>
            <a:r>
              <a:rPr lang="en-US" dirty="0"/>
              <a:t>Named the Shooting Star</a:t>
            </a:r>
          </a:p>
        </p:txBody>
      </p:sp>
    </p:spTree>
    <p:extLst>
      <p:ext uri="{BB962C8B-B14F-4D97-AF65-F5344CB8AC3E}">
        <p14:creationId xmlns:p14="http://schemas.microsoft.com/office/powerpoint/2010/main" val="4276863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lnSpcReduction="10000"/>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10-hour, six day weeks</a:t>
            </a:r>
          </a:p>
          <a:p>
            <a:r>
              <a:rPr lang="en-US" dirty="0"/>
              <a:t>Absolutely no work on Sundays.  This was enforced.</a:t>
            </a:r>
          </a:p>
          <a:p>
            <a:r>
              <a:rPr lang="en-US" dirty="0"/>
              <a:t> </a:t>
            </a:r>
          </a:p>
        </p:txBody>
      </p:sp>
    </p:spTree>
    <p:extLst>
      <p:ext uri="{BB962C8B-B14F-4D97-AF65-F5344CB8AC3E}">
        <p14:creationId xmlns:p14="http://schemas.microsoft.com/office/powerpoint/2010/main" val="25843574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03C9-0F0A-4F07-90E2-6A08357E489B}"/>
              </a:ext>
            </a:extLst>
          </p:cNvPr>
          <p:cNvSpPr>
            <a:spLocks noGrp="1"/>
          </p:cNvSpPr>
          <p:nvPr>
            <p:ph type="title"/>
          </p:nvPr>
        </p:nvSpPr>
        <p:spPr/>
        <p:txBody>
          <a:bodyPr/>
          <a:lstStyle/>
          <a:p>
            <a:r>
              <a:rPr lang="en-US" dirty="0"/>
              <a:t>Back in My Day…</a:t>
            </a:r>
          </a:p>
        </p:txBody>
      </p:sp>
      <p:sp>
        <p:nvSpPr>
          <p:cNvPr id="3" name="Content Placeholder 2">
            <a:extLst>
              <a:ext uri="{FF2B5EF4-FFF2-40B4-BE49-F238E27FC236}">
                <a16:creationId xmlns:a16="http://schemas.microsoft.com/office/drawing/2014/main" id="{B96321A1-312D-4522-B469-6372F2426B6D}"/>
              </a:ext>
            </a:extLst>
          </p:cNvPr>
          <p:cNvSpPr>
            <a:spLocks noGrp="1"/>
          </p:cNvSpPr>
          <p:nvPr>
            <p:ph idx="1"/>
          </p:nvPr>
        </p:nvSpPr>
        <p:spPr/>
        <p:txBody>
          <a:bodyPr/>
          <a:lstStyle/>
          <a:p>
            <a:r>
              <a:rPr lang="en-US" dirty="0"/>
              <a:t>We didn’t have Stack Overflow</a:t>
            </a:r>
          </a:p>
          <a:p>
            <a:r>
              <a:rPr lang="en-US" dirty="0"/>
              <a:t>We had to </a:t>
            </a:r>
            <a:r>
              <a:rPr lang="en-US" i="1" dirty="0"/>
              <a:t>read books</a:t>
            </a:r>
            <a:r>
              <a:rPr lang="en-US" dirty="0"/>
              <a:t>.</a:t>
            </a:r>
            <a:br>
              <a:rPr lang="en-US" dirty="0"/>
            </a:br>
            <a:endParaRPr lang="en-US" dirty="0"/>
          </a:p>
        </p:txBody>
      </p:sp>
      <p:pic>
        <p:nvPicPr>
          <p:cNvPr id="2050" name="Picture 2" descr="https://images-na.ssl-images-amazon.com/images/I/51WG3SX2PBL._SX383_BO1,204,203,200_.jpg">
            <a:extLst>
              <a:ext uri="{FF2B5EF4-FFF2-40B4-BE49-F238E27FC236}">
                <a16:creationId xmlns:a16="http://schemas.microsoft.com/office/drawing/2014/main" id="{12107F74-7777-4184-9B7C-586D60812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095" y="1514934"/>
            <a:ext cx="36671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7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5822-A82C-4286-BC6E-7A4D80BC728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2434BA0-2C01-42B3-BF87-E69351570A27}"/>
              </a:ext>
            </a:extLst>
          </p:cNvPr>
          <p:cNvSpPr>
            <a:spLocks noGrp="1"/>
          </p:cNvSpPr>
          <p:nvPr>
            <p:ph idx="1"/>
          </p:nvPr>
        </p:nvSpPr>
        <p:spPr/>
        <p:txBody>
          <a:bodyPr>
            <a:normAutofit fontScale="77500" lnSpcReduction="20000"/>
          </a:bodyPr>
          <a:lstStyle/>
          <a:p>
            <a:r>
              <a:rPr lang="en-US" b="1" dirty="0"/>
              <a:t>Archangel:  CIA's Supersonic A-12 Reconnaissance Aircraft</a:t>
            </a:r>
            <a:r>
              <a:rPr lang="en-US" dirty="0"/>
              <a:t> by David Robarge, CIA Chief Historian</a:t>
            </a:r>
          </a:p>
          <a:p>
            <a:r>
              <a:rPr lang="en-US" b="1" dirty="0"/>
              <a:t>Flying the SR-71 Blackbird</a:t>
            </a:r>
            <a:r>
              <a:rPr lang="en-US" dirty="0"/>
              <a:t> by Col. Richard H. Graham, USAF (ret.)</a:t>
            </a:r>
          </a:p>
          <a:p>
            <a:r>
              <a:rPr lang="en-US" b="1" dirty="0"/>
              <a:t>The Imagineers of War:  The Untold Story of DARP, The Pentagon Agency That Changed The World</a:t>
            </a:r>
            <a:r>
              <a:rPr lang="en-US" dirty="0"/>
              <a:t> by Sharon Weinberger</a:t>
            </a:r>
          </a:p>
          <a:p>
            <a:r>
              <a:rPr lang="en-US" b="1" dirty="0"/>
              <a:t>Kelly:  More Than My Share of It All</a:t>
            </a:r>
            <a:r>
              <a:rPr lang="en-US" dirty="0"/>
              <a:t> by Clarence L. "Kelly" Johnson (With Maggie Smith)</a:t>
            </a:r>
          </a:p>
          <a:p>
            <a:r>
              <a:rPr lang="en-US" b="1" dirty="0"/>
              <a:t>The Pentagon's Brain:  An Uncensored History of DARPA, America's Top Secret Military Research Agency</a:t>
            </a:r>
            <a:r>
              <a:rPr lang="en-US" dirty="0"/>
              <a:t> by Annie Jacobson</a:t>
            </a:r>
          </a:p>
          <a:p>
            <a:pPr lvl="1"/>
            <a:r>
              <a:rPr lang="en-US" dirty="0"/>
              <a:t>Note:  Conspiracy Theory, but good information too.</a:t>
            </a:r>
          </a:p>
          <a:p>
            <a:r>
              <a:rPr lang="en-US" b="1" dirty="0"/>
              <a:t>Skunk Works:  A Personal Memoir of My Years at Lockheed</a:t>
            </a:r>
            <a:r>
              <a:rPr lang="en-US" dirty="0"/>
              <a:t> by Ben R. Rich (With Leo Janos)</a:t>
            </a:r>
          </a:p>
          <a:p>
            <a:r>
              <a:rPr lang="en-US" b="1" dirty="0"/>
              <a:t>SR-71:  The Complete Illustrated History of The Blackbird, The World's Highest, Fastest Plane</a:t>
            </a:r>
            <a:r>
              <a:rPr lang="en-US" dirty="0"/>
              <a:t> by Col. Richard H. Graham, USAF (ret.)</a:t>
            </a:r>
          </a:p>
          <a:p>
            <a:pPr marL="0" indent="0">
              <a:buNone/>
            </a:pPr>
            <a:endParaRPr lang="en-US" dirty="0"/>
          </a:p>
        </p:txBody>
      </p:sp>
    </p:spTree>
    <p:extLst>
      <p:ext uri="{BB962C8B-B14F-4D97-AF65-F5344CB8AC3E}">
        <p14:creationId xmlns:p14="http://schemas.microsoft.com/office/powerpoint/2010/main" val="221879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r>
              <a:rPr lang="en-US" dirty="0"/>
              <a:t>Sabotage – Lessons from the CIA:  How not to run your project.</a:t>
            </a:r>
          </a:p>
          <a:p>
            <a:endParaRPr lang="en-US" dirty="0"/>
          </a:p>
          <a:p>
            <a:r>
              <a:rPr lang="en-US" dirty="0"/>
              <a:t>Secrets – Lessons from DARPA:  How to innovate consistently over time.</a:t>
            </a:r>
          </a:p>
          <a:p>
            <a:endParaRPr lang="en-US" dirty="0"/>
          </a:p>
          <a:p>
            <a:r>
              <a:rPr lang="en-US" dirty="0"/>
              <a:t>Spy planes – Lessons from Skunkworks Lockheed Martin:  Early examples of agile principles in practice.</a:t>
            </a:r>
          </a:p>
          <a:p>
            <a:endParaRPr lang="en-US" dirty="0"/>
          </a:p>
          <a:p>
            <a:r>
              <a:rPr lang="en-US" dirty="0"/>
              <a:t>We need to hustle, though…</a:t>
            </a:r>
          </a:p>
        </p:txBody>
      </p:sp>
    </p:spTree>
    <p:extLst>
      <p:ext uri="{BB962C8B-B14F-4D97-AF65-F5344CB8AC3E}">
        <p14:creationId xmlns:p14="http://schemas.microsoft.com/office/powerpoint/2010/main" val="2411206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3234</Words>
  <Application>Microsoft Office PowerPoint</Application>
  <PresentationFormat>Widescreen</PresentationFormat>
  <Paragraphs>413</Paragraphs>
  <Slides>83</Slides>
  <Notes>26</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83</vt:i4>
      </vt:variant>
    </vt:vector>
  </HeadingPairs>
  <TitlesOfParts>
    <vt:vector size="87" baseType="lpstr">
      <vt:lpstr>Arial</vt:lpstr>
      <vt:lpstr>Calibri</vt:lpstr>
      <vt:lpstr>Calibri Light</vt:lpstr>
      <vt:lpstr>Office Theme</vt:lpstr>
      <vt:lpstr>PowerPoint Presentation</vt:lpstr>
      <vt:lpstr>Sabotage, Secrets and Spylanes</vt:lpstr>
      <vt:lpstr>Introduction</vt:lpstr>
      <vt:lpstr>Obligatory Presenter Slides:  Eric Burcham</vt:lpstr>
      <vt:lpstr>Obligatory Presenter Slides:  Eric Burcham</vt:lpstr>
      <vt:lpstr>Obligatory Presenter Slides:  Eric Burcham</vt:lpstr>
      <vt:lpstr>I Learned to Code From Compute’s Gazette</vt:lpstr>
      <vt:lpstr>Back in My Day…</vt:lpstr>
      <vt:lpstr>Presentation Overview</vt:lpstr>
      <vt:lpstr>One More Thing</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P-38 Lightning</vt:lpstr>
      <vt:lpstr>P-80 Shooting Star</vt:lpstr>
      <vt:lpstr>F-104 Starfighter</vt:lpstr>
      <vt:lpstr>U-2 Spy Plane (OTUB)</vt:lpstr>
      <vt:lpstr>X-26 Sailplane</vt:lpstr>
      <vt:lpstr>A-12</vt:lpstr>
      <vt:lpstr>SR-71</vt:lpstr>
      <vt:lpstr>D-21 Surveillance Drone (</vt:lpstr>
      <vt:lpstr>F-117 Nighthawk</vt:lpstr>
      <vt:lpstr>F-22 Raptor</vt:lpstr>
      <vt:lpstr>Desert Hawk</vt:lpstr>
      <vt:lpstr>RQ-170 Sentinel</vt:lpstr>
      <vt:lpstr>Area 51 and Many, Many Conspiracy Theories</vt:lpstr>
      <vt:lpstr>Story of the P-80</vt:lpstr>
      <vt:lpstr>Story of the P-80</vt:lpstr>
      <vt:lpstr>Story of the P-80:  Outcome</vt:lpstr>
      <vt:lpstr>Story of the P-80:  Creating Space</vt:lpstr>
      <vt:lpstr>Story of the P-80:  Blockers and solutions</vt:lpstr>
      <vt:lpstr>Aside:  “Skunk Works,” the Name</vt:lpstr>
      <vt:lpstr>Story of the P-80:  Blockers and solutions</vt:lpstr>
      <vt:lpstr>Story of the P-80:  First Flight</vt:lpstr>
      <vt:lpstr>Story of the P-80:  Follow-up</vt:lpstr>
      <vt:lpstr>Story of the P-80:  Follow-up</vt:lpstr>
      <vt:lpstr>Story of the P-80</vt:lpstr>
      <vt:lpstr>Story of the P-80</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22</cp:revision>
  <dcterms:created xsi:type="dcterms:W3CDTF">2019-04-12T13:39:29Z</dcterms:created>
  <dcterms:modified xsi:type="dcterms:W3CDTF">2019-04-12T15:23:08Z</dcterms:modified>
</cp:coreProperties>
</file>